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73" r:id="rId7"/>
    <p:sldId id="275" r:id="rId8"/>
    <p:sldId id="270" r:id="rId9"/>
    <p:sldId id="271" r:id="rId10"/>
    <p:sldId id="285" r:id="rId11"/>
    <p:sldId id="287" r:id="rId12"/>
    <p:sldId id="269" r:id="rId13"/>
    <p:sldId id="288" r:id="rId14"/>
    <p:sldId id="290" r:id="rId15"/>
    <p:sldId id="295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FF5050"/>
    <a:srgbClr val="C86664"/>
    <a:srgbClr val="216290"/>
    <a:srgbClr val="215990"/>
    <a:srgbClr val="005A9E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eisrstudent.ece-isr.umd.edu\students\bklein37\trade%20o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Fixed Cost of System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770606309092179"/>
          <c:y val="0.19480351414406533"/>
          <c:w val="0.77441567294677915"/>
          <c:h val="0.5126006124234479"/>
        </c:manualLayout>
      </c:layout>
      <c:lineChart>
        <c:grouping val="standard"/>
        <c:ser>
          <c:idx val="0"/>
          <c:order val="0"/>
          <c:tx>
            <c:v>St=1 &amp; P (does not affect)</c:v>
          </c:tx>
          <c:spPr>
            <a:ln>
              <a:noFill/>
            </a:ln>
          </c:spPr>
          <c:cat>
            <c:strRef>
              <c:f>Sheet1!$V$25:$V$33</c:f>
              <c:strCache>
                <c:ptCount val="9"/>
                <c:pt idx="0">
                  <c:v>R=0  A=60</c:v>
                </c:pt>
                <c:pt idx="1">
                  <c:v>R=0  A=90</c:v>
                </c:pt>
                <c:pt idx="2">
                  <c:v>R=0  A=120</c:v>
                </c:pt>
                <c:pt idx="3">
                  <c:v>R=.5  A=60</c:v>
                </c:pt>
                <c:pt idx="4">
                  <c:v>R=.5  A=90</c:v>
                </c:pt>
                <c:pt idx="5">
                  <c:v>R=.5  A=120</c:v>
                </c:pt>
                <c:pt idx="6">
                  <c:v>R=1  A=60</c:v>
                </c:pt>
                <c:pt idx="7">
                  <c:v>R=1  A=90</c:v>
                </c:pt>
                <c:pt idx="8">
                  <c:v>R=1  A=120</c:v>
                </c:pt>
              </c:strCache>
            </c:strRef>
          </c:cat>
          <c:val>
            <c:numRef>
              <c:f>Sheet1!$W$25:$W$33</c:f>
              <c:numCache>
                <c:formatCode>General</c:formatCode>
                <c:ptCount val="9"/>
                <c:pt idx="0">
                  <c:v>31700</c:v>
                </c:pt>
                <c:pt idx="1">
                  <c:v>30725</c:v>
                </c:pt>
                <c:pt idx="2">
                  <c:v>29450</c:v>
                </c:pt>
                <c:pt idx="3">
                  <c:v>47550</c:v>
                </c:pt>
                <c:pt idx="4">
                  <c:v>46087.5</c:v>
                </c:pt>
                <c:pt idx="5">
                  <c:v>44175</c:v>
                </c:pt>
                <c:pt idx="6">
                  <c:v>63400</c:v>
                </c:pt>
                <c:pt idx="7">
                  <c:v>61450</c:v>
                </c:pt>
                <c:pt idx="8">
                  <c:v>58900</c:v>
                </c:pt>
              </c:numCache>
            </c:numRef>
          </c:val>
        </c:ser>
        <c:marker val="1"/>
        <c:axId val="117192960"/>
        <c:axId val="117289728"/>
      </c:lineChart>
      <c:catAx>
        <c:axId val="117192960"/>
        <c:scaling>
          <c:orientation val="minMax"/>
        </c:scaling>
        <c:axPos val="b"/>
        <c:majorTickMark val="none"/>
        <c:tickLblPos val="nextTo"/>
        <c:crossAx val="117289728"/>
        <c:crosses val="autoZero"/>
        <c:auto val="1"/>
        <c:lblAlgn val="ctr"/>
        <c:lblOffset val="100"/>
      </c:catAx>
      <c:valAx>
        <c:axId val="117289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719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01383139529166"/>
          <c:y val="0.88632436570428641"/>
          <c:w val="0.30380047224335388"/>
          <c:h val="8.3717191601049915E-2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CABF0-AE95-40E0-ADA6-E50C4F91F8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6030D1-B13D-4DE7-BC56-A8C69E2F6CB8}">
      <dgm:prSet/>
      <dgm:spPr/>
      <dgm:t>
        <a:bodyPr/>
        <a:lstStyle/>
        <a:p>
          <a:pPr rtl="0"/>
          <a:r>
            <a:rPr lang="en-US" dirty="0" smtClean="0"/>
            <a:t>Block Diagram for Sensor Network</a:t>
          </a:r>
          <a:endParaRPr lang="en-US" dirty="0"/>
        </a:p>
      </dgm:t>
    </dgm:pt>
    <dgm:pt modelId="{8D61EAF5-2A44-4547-A2D1-DA95F1E7B9FD}" type="parTrans" cxnId="{C273FA0F-77A6-4BCF-AF7D-6BFBAB4D9F93}">
      <dgm:prSet/>
      <dgm:spPr/>
      <dgm:t>
        <a:bodyPr/>
        <a:lstStyle/>
        <a:p>
          <a:endParaRPr lang="en-US"/>
        </a:p>
      </dgm:t>
    </dgm:pt>
    <dgm:pt modelId="{463F4854-4EEC-4FC3-9841-783AEE7F2F46}" type="sibTrans" cxnId="{C273FA0F-77A6-4BCF-AF7D-6BFBAB4D9F93}">
      <dgm:prSet/>
      <dgm:spPr/>
      <dgm:t>
        <a:bodyPr/>
        <a:lstStyle/>
        <a:p>
          <a:endParaRPr lang="en-US"/>
        </a:p>
      </dgm:t>
    </dgm:pt>
    <dgm:pt modelId="{63985726-6E4F-4D2F-AE80-16400BFBAB61}" type="pres">
      <dgm:prSet presAssocID="{6ABCABF0-AE95-40E0-ADA6-E50C4F91F8A2}" presName="linear" presStyleCnt="0">
        <dgm:presLayoutVars>
          <dgm:animLvl val="lvl"/>
          <dgm:resizeHandles val="exact"/>
        </dgm:presLayoutVars>
      </dgm:prSet>
      <dgm:spPr/>
    </dgm:pt>
    <dgm:pt modelId="{D74045EC-060D-4F46-B270-91B5A530446B}" type="pres">
      <dgm:prSet presAssocID="{0B6030D1-B13D-4DE7-BC56-A8C69E2F6CB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3AAB9D-DECC-47FF-91FF-3829CE4F0022}" type="presOf" srcId="{6ABCABF0-AE95-40E0-ADA6-E50C4F91F8A2}" destId="{63985726-6E4F-4D2F-AE80-16400BFBAB61}" srcOrd="0" destOrd="0" presId="urn:microsoft.com/office/officeart/2005/8/layout/vList2"/>
    <dgm:cxn modelId="{59BDA5AA-2CC1-4186-BE33-04A7385C162A}" type="presOf" srcId="{0B6030D1-B13D-4DE7-BC56-A8C69E2F6CB8}" destId="{D74045EC-060D-4F46-B270-91B5A530446B}" srcOrd="0" destOrd="0" presId="urn:microsoft.com/office/officeart/2005/8/layout/vList2"/>
    <dgm:cxn modelId="{C273FA0F-77A6-4BCF-AF7D-6BFBAB4D9F93}" srcId="{6ABCABF0-AE95-40E0-ADA6-E50C4F91F8A2}" destId="{0B6030D1-B13D-4DE7-BC56-A8C69E2F6CB8}" srcOrd="0" destOrd="0" parTransId="{8D61EAF5-2A44-4547-A2D1-DA95F1E7B9FD}" sibTransId="{463F4854-4EEC-4FC3-9841-783AEE7F2F46}"/>
    <dgm:cxn modelId="{7A1E21E6-9DBC-44F7-B73C-876E48B6FB1F}" type="presParOf" srcId="{63985726-6E4F-4D2F-AE80-16400BFBAB61}" destId="{D74045EC-060D-4F46-B270-91B5A53044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4E92B-FE53-4D32-9C29-4A3D5193E13E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FE2D14-9910-4E60-A847-32EC59AC93CC}">
      <dgm:prSet/>
      <dgm:spPr/>
      <dgm:t>
        <a:bodyPr/>
        <a:lstStyle/>
        <a:p>
          <a:pPr rtl="0"/>
          <a:r>
            <a:rPr lang="en-US" dirty="0" smtClean="0"/>
            <a:t>Parametric Diagram for Link</a:t>
          </a:r>
          <a:endParaRPr lang="en-US" dirty="0"/>
        </a:p>
      </dgm:t>
    </dgm:pt>
    <dgm:pt modelId="{7AA3B7E0-0255-465B-A301-016E22618D05}" type="parTrans" cxnId="{CC764A16-FD2C-40EE-8CA7-6965CDB26596}">
      <dgm:prSet/>
      <dgm:spPr/>
      <dgm:t>
        <a:bodyPr/>
        <a:lstStyle/>
        <a:p>
          <a:endParaRPr lang="en-US"/>
        </a:p>
      </dgm:t>
    </dgm:pt>
    <dgm:pt modelId="{6EF230BB-10AD-4A3E-ADC7-BA178CA41BA4}" type="sibTrans" cxnId="{CC764A16-FD2C-40EE-8CA7-6965CDB26596}">
      <dgm:prSet/>
      <dgm:spPr/>
      <dgm:t>
        <a:bodyPr/>
        <a:lstStyle/>
        <a:p>
          <a:endParaRPr lang="en-US"/>
        </a:p>
      </dgm:t>
    </dgm:pt>
    <dgm:pt modelId="{A2EE58BD-ED37-4113-A4BE-3DFF765904D3}" type="pres">
      <dgm:prSet presAssocID="{D864E92B-FE53-4D32-9C29-4A3D5193E13E}" presName="linear" presStyleCnt="0">
        <dgm:presLayoutVars>
          <dgm:animLvl val="lvl"/>
          <dgm:resizeHandles val="exact"/>
        </dgm:presLayoutVars>
      </dgm:prSet>
      <dgm:spPr/>
    </dgm:pt>
    <dgm:pt modelId="{E0DC9E7A-C956-45A2-B7E9-A6BBF238E64E}" type="pres">
      <dgm:prSet presAssocID="{39FE2D14-9910-4E60-A847-32EC59AC93C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812EEA-8AA9-4715-AAB0-7832984B889E}" type="presOf" srcId="{39FE2D14-9910-4E60-A847-32EC59AC93CC}" destId="{E0DC9E7A-C956-45A2-B7E9-A6BBF238E64E}" srcOrd="0" destOrd="0" presId="urn:microsoft.com/office/officeart/2005/8/layout/vList2"/>
    <dgm:cxn modelId="{CC764A16-FD2C-40EE-8CA7-6965CDB26596}" srcId="{D864E92B-FE53-4D32-9C29-4A3D5193E13E}" destId="{39FE2D14-9910-4E60-A847-32EC59AC93CC}" srcOrd="0" destOrd="0" parTransId="{7AA3B7E0-0255-465B-A301-016E22618D05}" sibTransId="{6EF230BB-10AD-4A3E-ADC7-BA178CA41BA4}"/>
    <dgm:cxn modelId="{09FA36BF-2EF9-4ADE-8AA3-375F2E74A04A}" type="presOf" srcId="{D864E92B-FE53-4D32-9C29-4A3D5193E13E}" destId="{A2EE58BD-ED37-4113-A4BE-3DFF765904D3}" srcOrd="0" destOrd="0" presId="urn:microsoft.com/office/officeart/2005/8/layout/vList2"/>
    <dgm:cxn modelId="{95D5C0CD-5E26-4203-96E2-F848F928E53C}" type="presParOf" srcId="{A2EE58BD-ED37-4113-A4BE-3DFF765904D3}" destId="{E0DC9E7A-C956-45A2-B7E9-A6BBF238E6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396D3-7786-4B46-B689-F00D88E0C79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BB6166-2B34-4B7C-B74D-4D9B703B00FB}">
      <dgm:prSet/>
      <dgm:spPr/>
      <dgm:t>
        <a:bodyPr/>
        <a:lstStyle/>
        <a:p>
          <a:pPr rtl="0"/>
          <a:r>
            <a:rPr lang="en-US" dirty="0" smtClean="0"/>
            <a:t>Detect Activity Diagram</a:t>
          </a:r>
          <a:endParaRPr lang="en-US" dirty="0"/>
        </a:p>
      </dgm:t>
    </dgm:pt>
    <dgm:pt modelId="{345C54EA-479B-4A1F-9BD4-941842023BED}" type="parTrans" cxnId="{A7B22590-0FC8-4EE5-979E-E4253A38E338}">
      <dgm:prSet/>
      <dgm:spPr/>
      <dgm:t>
        <a:bodyPr/>
        <a:lstStyle/>
        <a:p>
          <a:endParaRPr lang="en-US"/>
        </a:p>
      </dgm:t>
    </dgm:pt>
    <dgm:pt modelId="{B2CF1DA7-FE91-4456-AE40-EE5C6A1969A8}" type="sibTrans" cxnId="{A7B22590-0FC8-4EE5-979E-E4253A38E338}">
      <dgm:prSet/>
      <dgm:spPr/>
      <dgm:t>
        <a:bodyPr/>
        <a:lstStyle/>
        <a:p>
          <a:endParaRPr lang="en-US"/>
        </a:p>
      </dgm:t>
    </dgm:pt>
    <dgm:pt modelId="{A32E6C37-1B53-41BF-9AC7-118D99B4021A}" type="pres">
      <dgm:prSet presAssocID="{1D4396D3-7786-4B46-B689-F00D88E0C79A}" presName="linear" presStyleCnt="0">
        <dgm:presLayoutVars>
          <dgm:animLvl val="lvl"/>
          <dgm:resizeHandles val="exact"/>
        </dgm:presLayoutVars>
      </dgm:prSet>
      <dgm:spPr/>
    </dgm:pt>
    <dgm:pt modelId="{79EA5B16-3C00-4AB9-A854-41A161C7DC64}" type="pres">
      <dgm:prSet presAssocID="{8FBB6166-2B34-4B7C-B74D-4D9B703B00FB}" presName="parentText" presStyleLbl="node1" presStyleIdx="0" presStyleCnt="1" custLinFactNeighborY="-11540">
        <dgm:presLayoutVars>
          <dgm:chMax val="0"/>
          <dgm:bulletEnabled val="1"/>
        </dgm:presLayoutVars>
      </dgm:prSet>
      <dgm:spPr/>
    </dgm:pt>
  </dgm:ptLst>
  <dgm:cxnLst>
    <dgm:cxn modelId="{553E87FD-430C-4C33-8E34-70015D247226}" type="presOf" srcId="{8FBB6166-2B34-4B7C-B74D-4D9B703B00FB}" destId="{79EA5B16-3C00-4AB9-A854-41A161C7DC64}" srcOrd="0" destOrd="0" presId="urn:microsoft.com/office/officeart/2005/8/layout/vList2"/>
    <dgm:cxn modelId="{2EF7E7E8-7934-41C8-A80C-CFFE86E8109C}" type="presOf" srcId="{1D4396D3-7786-4B46-B689-F00D88E0C79A}" destId="{A32E6C37-1B53-41BF-9AC7-118D99B4021A}" srcOrd="0" destOrd="0" presId="urn:microsoft.com/office/officeart/2005/8/layout/vList2"/>
    <dgm:cxn modelId="{A7B22590-0FC8-4EE5-979E-E4253A38E338}" srcId="{1D4396D3-7786-4B46-B689-F00D88E0C79A}" destId="{8FBB6166-2B34-4B7C-B74D-4D9B703B00FB}" srcOrd="0" destOrd="0" parTransId="{345C54EA-479B-4A1F-9BD4-941842023BED}" sibTransId="{B2CF1DA7-FE91-4456-AE40-EE5C6A1969A8}"/>
    <dgm:cxn modelId="{329D7D23-B652-4711-8CD0-200399C9F025}" type="presParOf" srcId="{A32E6C37-1B53-41BF-9AC7-118D99B4021A}" destId="{79EA5B16-3C00-4AB9-A854-41A161C7DC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BFF11-A0A4-4D2E-98B9-6EFFF90C22B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682EDE-2711-4679-9926-E4B10C38ADBF}">
      <dgm:prSet/>
      <dgm:spPr/>
      <dgm:t>
        <a:bodyPr/>
        <a:lstStyle/>
        <a:p>
          <a:pPr rtl="0"/>
          <a:r>
            <a:rPr lang="en-US" dirty="0" smtClean="0"/>
            <a:t>Track Activity Diagram</a:t>
          </a:r>
          <a:endParaRPr lang="en-US" dirty="0"/>
        </a:p>
      </dgm:t>
    </dgm:pt>
    <dgm:pt modelId="{099D01DA-9D11-49F0-B457-729CD800DB5C}" type="parTrans" cxnId="{338A16FF-540D-41BA-A6E0-F8CDF9181A58}">
      <dgm:prSet/>
      <dgm:spPr/>
      <dgm:t>
        <a:bodyPr/>
        <a:lstStyle/>
        <a:p>
          <a:endParaRPr lang="en-US"/>
        </a:p>
      </dgm:t>
    </dgm:pt>
    <dgm:pt modelId="{28C2744C-9CF2-44C9-8F49-DA8F69362B30}" type="sibTrans" cxnId="{338A16FF-540D-41BA-A6E0-F8CDF9181A58}">
      <dgm:prSet/>
      <dgm:spPr/>
      <dgm:t>
        <a:bodyPr/>
        <a:lstStyle/>
        <a:p>
          <a:endParaRPr lang="en-US"/>
        </a:p>
      </dgm:t>
    </dgm:pt>
    <dgm:pt modelId="{452DF95A-7E14-49C4-BD4F-4855F793FF9D}" type="pres">
      <dgm:prSet presAssocID="{031BFF11-A0A4-4D2E-98B9-6EFFF90C22BD}" presName="linear" presStyleCnt="0">
        <dgm:presLayoutVars>
          <dgm:animLvl val="lvl"/>
          <dgm:resizeHandles val="exact"/>
        </dgm:presLayoutVars>
      </dgm:prSet>
      <dgm:spPr/>
    </dgm:pt>
    <dgm:pt modelId="{3D1CDE8F-C1AE-4AB8-86F1-9AD6C9616FA7}" type="pres">
      <dgm:prSet presAssocID="{CE682EDE-2711-4679-9926-E4B10C38AD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6DE00E-E6F5-4F09-ABD5-0D9B46F397BF}" type="presOf" srcId="{CE682EDE-2711-4679-9926-E4B10C38ADBF}" destId="{3D1CDE8F-C1AE-4AB8-86F1-9AD6C9616FA7}" srcOrd="0" destOrd="0" presId="urn:microsoft.com/office/officeart/2005/8/layout/vList2"/>
    <dgm:cxn modelId="{338A16FF-540D-41BA-A6E0-F8CDF9181A58}" srcId="{031BFF11-A0A4-4D2E-98B9-6EFFF90C22BD}" destId="{CE682EDE-2711-4679-9926-E4B10C38ADBF}" srcOrd="0" destOrd="0" parTransId="{099D01DA-9D11-49F0-B457-729CD800DB5C}" sibTransId="{28C2744C-9CF2-44C9-8F49-DA8F69362B30}"/>
    <dgm:cxn modelId="{5B8FA46A-C1BB-4F22-9789-C820DDF37C87}" type="presOf" srcId="{031BFF11-A0A4-4D2E-98B9-6EFFF90C22BD}" destId="{452DF95A-7E14-49C4-BD4F-4855F793FF9D}" srcOrd="0" destOrd="0" presId="urn:microsoft.com/office/officeart/2005/8/layout/vList2"/>
    <dgm:cxn modelId="{FE492AEB-4305-4514-9527-8913C6D26836}" type="presParOf" srcId="{452DF95A-7E14-49C4-BD4F-4855F793FF9D}" destId="{3D1CDE8F-C1AE-4AB8-86F1-9AD6C9616F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B6B71E-7FFF-467E-ACFD-E01CF0F5FB6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0A193-9BB5-48AD-B226-971B48834D20}">
      <dgm:prSet/>
      <dgm:spPr/>
      <dgm:t>
        <a:bodyPr/>
        <a:lstStyle/>
        <a:p>
          <a:pPr rtl="0"/>
          <a:r>
            <a:rPr lang="en-US" dirty="0" smtClean="0"/>
            <a:t>State Diagram</a:t>
          </a:r>
          <a:endParaRPr lang="en-US" dirty="0"/>
        </a:p>
      </dgm:t>
    </dgm:pt>
    <dgm:pt modelId="{25A22EAE-03A9-48F5-B6D0-71180560C677}" type="parTrans" cxnId="{D59025AA-BFD9-43DD-B49E-9948F7E16453}">
      <dgm:prSet/>
      <dgm:spPr/>
      <dgm:t>
        <a:bodyPr/>
        <a:lstStyle/>
        <a:p>
          <a:endParaRPr lang="en-US"/>
        </a:p>
      </dgm:t>
    </dgm:pt>
    <dgm:pt modelId="{CFFB955D-A177-4502-AD37-B01A98B3A7C4}" type="sibTrans" cxnId="{D59025AA-BFD9-43DD-B49E-9948F7E16453}">
      <dgm:prSet/>
      <dgm:spPr/>
      <dgm:t>
        <a:bodyPr/>
        <a:lstStyle/>
        <a:p>
          <a:endParaRPr lang="en-US"/>
        </a:p>
      </dgm:t>
    </dgm:pt>
    <dgm:pt modelId="{2B591D25-38D9-4507-8170-EF2B0183E2DE}" type="pres">
      <dgm:prSet presAssocID="{37B6B71E-7FFF-467E-ACFD-E01CF0F5FB6B}" presName="linear" presStyleCnt="0">
        <dgm:presLayoutVars>
          <dgm:animLvl val="lvl"/>
          <dgm:resizeHandles val="exact"/>
        </dgm:presLayoutVars>
      </dgm:prSet>
      <dgm:spPr/>
    </dgm:pt>
    <dgm:pt modelId="{57216482-F5D7-45B4-A233-D21E0D47B21E}" type="pres">
      <dgm:prSet presAssocID="{A560A193-9BB5-48AD-B226-971B48834D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025AA-BFD9-43DD-B49E-9948F7E16453}" srcId="{37B6B71E-7FFF-467E-ACFD-E01CF0F5FB6B}" destId="{A560A193-9BB5-48AD-B226-971B48834D20}" srcOrd="0" destOrd="0" parTransId="{25A22EAE-03A9-48F5-B6D0-71180560C677}" sibTransId="{CFFB955D-A177-4502-AD37-B01A98B3A7C4}"/>
    <dgm:cxn modelId="{CD3950D3-650C-4463-9045-D1865CB6504D}" type="presOf" srcId="{A560A193-9BB5-48AD-B226-971B48834D20}" destId="{57216482-F5D7-45B4-A233-D21E0D47B21E}" srcOrd="0" destOrd="0" presId="urn:microsoft.com/office/officeart/2005/8/layout/vList2"/>
    <dgm:cxn modelId="{9FEF451D-88CA-4825-A0EC-B07C3C69996B}" type="presOf" srcId="{37B6B71E-7FFF-467E-ACFD-E01CF0F5FB6B}" destId="{2B591D25-38D9-4507-8170-EF2B0183E2DE}" srcOrd="0" destOrd="0" presId="urn:microsoft.com/office/officeart/2005/8/layout/vList2"/>
    <dgm:cxn modelId="{AE6BEA50-4FF4-400E-8A70-8D1F6ECC6B3E}" type="presParOf" srcId="{2B591D25-38D9-4507-8170-EF2B0183E2DE}" destId="{57216482-F5D7-45B4-A233-D21E0D47B2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EB3D4-A4E7-4C38-BDA1-3FF3D744CEB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5CF207-C154-4796-88CF-4DD09316BF98}">
      <dgm:prSet/>
      <dgm:spPr/>
      <dgm:t>
        <a:bodyPr/>
        <a:lstStyle/>
        <a:p>
          <a:pPr rtl="0"/>
          <a:r>
            <a:rPr lang="en-US" dirty="0" smtClean="0"/>
            <a:t>State Diagram – Camera Sensor</a:t>
          </a:r>
          <a:endParaRPr lang="en-US" dirty="0"/>
        </a:p>
      </dgm:t>
    </dgm:pt>
    <dgm:pt modelId="{30FD224A-A4D7-4E79-91B6-02E238BEF69E}" type="parTrans" cxnId="{A9C9FCCE-B7C8-4D1D-9546-32FEBB93FBBE}">
      <dgm:prSet/>
      <dgm:spPr/>
      <dgm:t>
        <a:bodyPr/>
        <a:lstStyle/>
        <a:p>
          <a:endParaRPr lang="en-US"/>
        </a:p>
      </dgm:t>
    </dgm:pt>
    <dgm:pt modelId="{7C7C3E56-FA6E-464C-BAEA-66C1C123F336}" type="sibTrans" cxnId="{A9C9FCCE-B7C8-4D1D-9546-32FEBB93FBBE}">
      <dgm:prSet/>
      <dgm:spPr/>
      <dgm:t>
        <a:bodyPr/>
        <a:lstStyle/>
        <a:p>
          <a:endParaRPr lang="en-US"/>
        </a:p>
      </dgm:t>
    </dgm:pt>
    <dgm:pt modelId="{6F08C888-8BCD-4030-BBD0-2A78D39521A7}" type="pres">
      <dgm:prSet presAssocID="{CF8EB3D4-A4E7-4C38-BDA1-3FF3D744CEB6}" presName="linear" presStyleCnt="0">
        <dgm:presLayoutVars>
          <dgm:animLvl val="lvl"/>
          <dgm:resizeHandles val="exact"/>
        </dgm:presLayoutVars>
      </dgm:prSet>
      <dgm:spPr/>
    </dgm:pt>
    <dgm:pt modelId="{11BC591A-80AF-4A48-B2D6-86D10DFA7FD8}" type="pres">
      <dgm:prSet presAssocID="{C05CF207-C154-4796-88CF-4DD09316BF98}" presName="parentText" presStyleLbl="node1" presStyleIdx="0" presStyleCnt="1" custLinFactNeighborY="1979">
        <dgm:presLayoutVars>
          <dgm:chMax val="0"/>
          <dgm:bulletEnabled val="1"/>
        </dgm:presLayoutVars>
      </dgm:prSet>
      <dgm:spPr/>
    </dgm:pt>
  </dgm:ptLst>
  <dgm:cxnLst>
    <dgm:cxn modelId="{A9C9FCCE-B7C8-4D1D-9546-32FEBB93FBBE}" srcId="{CF8EB3D4-A4E7-4C38-BDA1-3FF3D744CEB6}" destId="{C05CF207-C154-4796-88CF-4DD09316BF98}" srcOrd="0" destOrd="0" parTransId="{30FD224A-A4D7-4E79-91B6-02E238BEF69E}" sibTransId="{7C7C3E56-FA6E-464C-BAEA-66C1C123F336}"/>
    <dgm:cxn modelId="{029C74BD-0F95-4554-B08E-4C479B3BC7AB}" type="presOf" srcId="{CF8EB3D4-A4E7-4C38-BDA1-3FF3D744CEB6}" destId="{6F08C888-8BCD-4030-BBD0-2A78D39521A7}" srcOrd="0" destOrd="0" presId="urn:microsoft.com/office/officeart/2005/8/layout/vList2"/>
    <dgm:cxn modelId="{22B01E78-B061-4FA4-BFB2-6BD88E05F24C}" type="presOf" srcId="{C05CF207-C154-4796-88CF-4DD09316BF98}" destId="{11BC591A-80AF-4A48-B2D6-86D10DFA7FD8}" srcOrd="0" destOrd="0" presId="urn:microsoft.com/office/officeart/2005/8/layout/vList2"/>
    <dgm:cxn modelId="{971E4016-FD9D-4E49-8813-13A326E0F8F0}" type="presParOf" srcId="{6F08C888-8BCD-4030-BBD0-2A78D39521A7}" destId="{11BC591A-80AF-4A48-B2D6-86D10DFA7F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3DBB6C-61CD-4711-B198-22012EE38A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111358-3A5A-4657-AC10-D0CA07F862FA}">
      <dgm:prSet/>
      <dgm:spPr/>
      <dgm:t>
        <a:bodyPr/>
        <a:lstStyle/>
        <a:p>
          <a:pPr algn="ctr" rtl="0"/>
          <a:r>
            <a:rPr lang="en-US" dirty="0" smtClean="0"/>
            <a:t>Trade-Off Analysis </a:t>
          </a:r>
          <a:endParaRPr lang="en-US" dirty="0"/>
        </a:p>
      </dgm:t>
    </dgm:pt>
    <dgm:pt modelId="{D771FB34-84C4-46F8-A849-C6D5A5F3C882}" type="parTrans" cxnId="{26E2E010-2FAB-44C2-8031-37CC2229DB79}">
      <dgm:prSet/>
      <dgm:spPr/>
      <dgm:t>
        <a:bodyPr/>
        <a:lstStyle/>
        <a:p>
          <a:endParaRPr lang="en-US"/>
        </a:p>
      </dgm:t>
    </dgm:pt>
    <dgm:pt modelId="{43E0AB83-DD0C-4F28-98DF-8B93017FA3A1}" type="sibTrans" cxnId="{26E2E010-2FAB-44C2-8031-37CC2229DB79}">
      <dgm:prSet/>
      <dgm:spPr/>
      <dgm:t>
        <a:bodyPr/>
        <a:lstStyle/>
        <a:p>
          <a:endParaRPr lang="en-US"/>
        </a:p>
      </dgm:t>
    </dgm:pt>
    <dgm:pt modelId="{74A6B1AA-7A7F-4780-90A0-14917680F1D0}" type="pres">
      <dgm:prSet presAssocID="{163DBB6C-61CD-4711-B198-22012EE38AD6}" presName="linear" presStyleCnt="0">
        <dgm:presLayoutVars>
          <dgm:animLvl val="lvl"/>
          <dgm:resizeHandles val="exact"/>
        </dgm:presLayoutVars>
      </dgm:prSet>
      <dgm:spPr/>
    </dgm:pt>
    <dgm:pt modelId="{8685956A-B287-4E43-8A4E-505BABDE6629}" type="pres">
      <dgm:prSet presAssocID="{6F111358-3A5A-4657-AC10-D0CA07F862F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E2E010-2FAB-44C2-8031-37CC2229DB79}" srcId="{163DBB6C-61CD-4711-B198-22012EE38AD6}" destId="{6F111358-3A5A-4657-AC10-D0CA07F862FA}" srcOrd="0" destOrd="0" parTransId="{D771FB34-84C4-46F8-A849-C6D5A5F3C882}" sibTransId="{43E0AB83-DD0C-4F28-98DF-8B93017FA3A1}"/>
    <dgm:cxn modelId="{2CD79304-5A7F-4FBF-A5C2-F77D3E62BBF4}" type="presOf" srcId="{163DBB6C-61CD-4711-B198-22012EE38AD6}" destId="{74A6B1AA-7A7F-4780-90A0-14917680F1D0}" srcOrd="0" destOrd="0" presId="urn:microsoft.com/office/officeart/2005/8/layout/vList2"/>
    <dgm:cxn modelId="{87B5DF01-7FAB-47BF-9F4C-6C04B74A2293}" type="presOf" srcId="{6F111358-3A5A-4657-AC10-D0CA07F862FA}" destId="{8685956A-B287-4E43-8A4E-505BABDE6629}" srcOrd="0" destOrd="0" presId="urn:microsoft.com/office/officeart/2005/8/layout/vList2"/>
    <dgm:cxn modelId="{08707CBF-22EE-435A-952F-76E526DA1726}" type="presParOf" srcId="{74A6B1AA-7A7F-4780-90A0-14917680F1D0}" destId="{8685956A-B287-4E43-8A4E-505BABDE66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1413C8-9CFE-4C6B-A80F-791A8C7D0C0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3480A4-07DD-4EAB-965C-ACC35202A3F7}">
      <dgm:prSet/>
      <dgm:spPr/>
      <dgm:t>
        <a:bodyPr/>
        <a:lstStyle/>
        <a:p>
          <a:pPr algn="ctr" rtl="0"/>
          <a:r>
            <a:rPr lang="en-US" dirty="0" smtClean="0"/>
            <a:t>Trade-off Analysis Table</a:t>
          </a:r>
          <a:endParaRPr lang="en-US" dirty="0"/>
        </a:p>
      </dgm:t>
    </dgm:pt>
    <dgm:pt modelId="{ABD691A3-B6F0-4565-97F0-5165225256CA}" type="parTrans" cxnId="{5DDFAA70-80E4-4A21-A6E8-0A7143A88F46}">
      <dgm:prSet/>
      <dgm:spPr/>
      <dgm:t>
        <a:bodyPr/>
        <a:lstStyle/>
        <a:p>
          <a:endParaRPr lang="en-US"/>
        </a:p>
      </dgm:t>
    </dgm:pt>
    <dgm:pt modelId="{3FA87E88-0C11-4DF6-B84D-98491378D3D7}" type="sibTrans" cxnId="{5DDFAA70-80E4-4A21-A6E8-0A7143A88F46}">
      <dgm:prSet/>
      <dgm:spPr/>
      <dgm:t>
        <a:bodyPr/>
        <a:lstStyle/>
        <a:p>
          <a:endParaRPr lang="en-US"/>
        </a:p>
      </dgm:t>
    </dgm:pt>
    <dgm:pt modelId="{7B0C62CD-45DA-49C2-A0E5-4EAA19523D56}" type="pres">
      <dgm:prSet presAssocID="{711413C8-9CFE-4C6B-A80F-791A8C7D0C0D}" presName="linear" presStyleCnt="0">
        <dgm:presLayoutVars>
          <dgm:animLvl val="lvl"/>
          <dgm:resizeHandles val="exact"/>
        </dgm:presLayoutVars>
      </dgm:prSet>
      <dgm:spPr/>
    </dgm:pt>
    <dgm:pt modelId="{2B3E0BAC-20D5-4355-9430-68E0A9B7DB04}" type="pres">
      <dgm:prSet presAssocID="{BA3480A4-07DD-4EAB-965C-ACC35202A3F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DDFAA70-80E4-4A21-A6E8-0A7143A88F46}" srcId="{711413C8-9CFE-4C6B-A80F-791A8C7D0C0D}" destId="{BA3480A4-07DD-4EAB-965C-ACC35202A3F7}" srcOrd="0" destOrd="0" parTransId="{ABD691A3-B6F0-4565-97F0-5165225256CA}" sibTransId="{3FA87E88-0C11-4DF6-B84D-98491378D3D7}"/>
    <dgm:cxn modelId="{BB65FC9F-50A7-4689-931B-C7D200313758}" type="presOf" srcId="{711413C8-9CFE-4C6B-A80F-791A8C7D0C0D}" destId="{7B0C62CD-45DA-49C2-A0E5-4EAA19523D56}" srcOrd="0" destOrd="0" presId="urn:microsoft.com/office/officeart/2005/8/layout/vList2"/>
    <dgm:cxn modelId="{4F963C8C-51E1-4D39-9D58-BF72FE7FC0DF}" type="presOf" srcId="{BA3480A4-07DD-4EAB-965C-ACC35202A3F7}" destId="{2B3E0BAC-20D5-4355-9430-68E0A9B7DB04}" srcOrd="0" destOrd="0" presId="urn:microsoft.com/office/officeart/2005/8/layout/vList2"/>
    <dgm:cxn modelId="{C33D7CD4-A074-4C1F-94EE-387FD44AC454}" type="presParOf" srcId="{7B0C62CD-45DA-49C2-A0E5-4EAA19523D56}" destId="{2B3E0BAC-20D5-4355-9430-68E0A9B7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49051D-820C-453F-A8AA-9C1F4BD961F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85BF8B-0EC0-420F-829F-46EC7DC9DA5D}">
      <dgm:prSet/>
      <dgm:spPr/>
      <dgm:t>
        <a:bodyPr/>
        <a:lstStyle/>
        <a:p>
          <a:pPr algn="ctr" rtl="0"/>
          <a:r>
            <a:rPr lang="en-US" b="1" dirty="0" smtClean="0"/>
            <a:t>Test and Validation</a:t>
          </a:r>
          <a:endParaRPr lang="en-US" dirty="0"/>
        </a:p>
      </dgm:t>
    </dgm:pt>
    <dgm:pt modelId="{F84599FF-AD0C-4B92-94D0-3A3E2D4744D2}" type="parTrans" cxnId="{A2DC069D-126A-45A1-A4F8-3E37DDA69328}">
      <dgm:prSet/>
      <dgm:spPr/>
      <dgm:t>
        <a:bodyPr/>
        <a:lstStyle/>
        <a:p>
          <a:endParaRPr lang="en-US"/>
        </a:p>
      </dgm:t>
    </dgm:pt>
    <dgm:pt modelId="{720D6F08-BCA6-4044-A2BF-429F36BCA0AE}" type="sibTrans" cxnId="{A2DC069D-126A-45A1-A4F8-3E37DDA69328}">
      <dgm:prSet/>
      <dgm:spPr/>
      <dgm:t>
        <a:bodyPr/>
        <a:lstStyle/>
        <a:p>
          <a:endParaRPr lang="en-US"/>
        </a:p>
      </dgm:t>
    </dgm:pt>
    <dgm:pt modelId="{0A79D499-1660-436F-950D-F30FA3C3EE43}" type="pres">
      <dgm:prSet presAssocID="{5D49051D-820C-453F-A8AA-9C1F4BD961F1}" presName="linear" presStyleCnt="0">
        <dgm:presLayoutVars>
          <dgm:animLvl val="lvl"/>
          <dgm:resizeHandles val="exact"/>
        </dgm:presLayoutVars>
      </dgm:prSet>
      <dgm:spPr/>
    </dgm:pt>
    <dgm:pt modelId="{F10226C0-C829-4F86-922F-1DEE7F3209E0}" type="pres">
      <dgm:prSet presAssocID="{6F85BF8B-0EC0-420F-829F-46EC7DC9DA5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93943AF-2121-4D56-9B2C-9F009C27AF94}" type="presOf" srcId="{5D49051D-820C-453F-A8AA-9C1F4BD961F1}" destId="{0A79D499-1660-436F-950D-F30FA3C3EE43}" srcOrd="0" destOrd="0" presId="urn:microsoft.com/office/officeart/2005/8/layout/vList2"/>
    <dgm:cxn modelId="{9913CAC2-B577-46D1-A166-9A3C9A149EFE}" type="presOf" srcId="{6F85BF8B-0EC0-420F-829F-46EC7DC9DA5D}" destId="{F10226C0-C829-4F86-922F-1DEE7F3209E0}" srcOrd="0" destOrd="0" presId="urn:microsoft.com/office/officeart/2005/8/layout/vList2"/>
    <dgm:cxn modelId="{A2DC069D-126A-45A1-A4F8-3E37DDA69328}" srcId="{5D49051D-820C-453F-A8AA-9C1F4BD961F1}" destId="{6F85BF8B-0EC0-420F-829F-46EC7DC9DA5D}" srcOrd="0" destOrd="0" parTransId="{F84599FF-AD0C-4B92-94D0-3A3E2D4744D2}" sibTransId="{720D6F08-BCA6-4044-A2BF-429F36BCA0AE}"/>
    <dgm:cxn modelId="{DD6DCB6E-B4A7-407B-B589-84E71B4719A8}" type="presParOf" srcId="{0A79D499-1660-436F-950D-F30FA3C3EE43}" destId="{F10226C0-C829-4F86-922F-1DEE7F3209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4045EC-060D-4F46-B270-91B5A530446B}">
      <dsp:nvSpPr>
        <dsp:cNvPr id="0" name=""/>
        <dsp:cNvSpPr/>
      </dsp:nvSpPr>
      <dsp:spPr>
        <a:xfrm>
          <a:off x="0" y="55822"/>
          <a:ext cx="8229599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Block Diagram for Sensor Network</a:t>
          </a:r>
          <a:endParaRPr lang="en-US" sz="4300" kern="1200" dirty="0"/>
        </a:p>
      </dsp:txBody>
      <dsp:txXfrm>
        <a:off x="0" y="55822"/>
        <a:ext cx="8229599" cy="1031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C9E7A-C956-45A2-B7E9-A6BBF238E64E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Parametric Diagram for Link</a:t>
          </a:r>
          <a:endParaRPr lang="en-US" sz="4700" kern="1200" dirty="0"/>
        </a:p>
      </dsp:txBody>
      <dsp:txXfrm>
        <a:off x="0" y="7852"/>
        <a:ext cx="8229599" cy="11272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A5B16-3C00-4AB9-A854-41A161C7DC64}">
      <dsp:nvSpPr>
        <dsp:cNvPr id="0" name=""/>
        <dsp:cNvSpPr/>
      </dsp:nvSpPr>
      <dsp:spPr>
        <a:xfrm>
          <a:off x="0" y="215261"/>
          <a:ext cx="2666999" cy="2584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Detect Activity Diagram</a:t>
          </a:r>
          <a:endParaRPr lang="en-US" sz="4700" kern="1200" dirty="0"/>
        </a:p>
      </dsp:txBody>
      <dsp:txXfrm>
        <a:off x="0" y="215261"/>
        <a:ext cx="2666999" cy="25845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CDE8F-C1AE-4AB8-86F1-9AD6C9616FA7}">
      <dsp:nvSpPr>
        <dsp:cNvPr id="0" name=""/>
        <dsp:cNvSpPr/>
      </dsp:nvSpPr>
      <dsp:spPr>
        <a:xfrm>
          <a:off x="0" y="221129"/>
          <a:ext cx="2590800" cy="25295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Track Activity Diagram</a:t>
          </a:r>
          <a:endParaRPr lang="en-US" sz="4600" kern="1200" dirty="0"/>
        </a:p>
      </dsp:txBody>
      <dsp:txXfrm>
        <a:off x="0" y="221129"/>
        <a:ext cx="2590800" cy="25295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16482-F5D7-45B4-A233-D21E0D47B21E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State Diagram</a:t>
          </a:r>
          <a:endParaRPr lang="en-US" sz="4700" kern="1200" dirty="0"/>
        </a:p>
      </dsp:txBody>
      <dsp:txXfrm>
        <a:off x="0" y="7852"/>
        <a:ext cx="8229599" cy="11272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C591A-80AF-4A48-B2D6-86D10DFA7FD8}">
      <dsp:nvSpPr>
        <dsp:cNvPr id="0" name=""/>
        <dsp:cNvSpPr/>
      </dsp:nvSpPr>
      <dsp:spPr>
        <a:xfrm>
          <a:off x="0" y="15705"/>
          <a:ext cx="8229599" cy="1127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State Diagram – Camera Sensor</a:t>
          </a:r>
          <a:endParaRPr lang="en-US" sz="4700" kern="1200" dirty="0"/>
        </a:p>
      </dsp:txBody>
      <dsp:txXfrm>
        <a:off x="0" y="15705"/>
        <a:ext cx="8229599" cy="11272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5956A-B287-4E43-8A4E-505BABDE6629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Trade-Off Analysis </a:t>
          </a:r>
          <a:endParaRPr lang="en-US" sz="4700" kern="1200" dirty="0"/>
        </a:p>
      </dsp:txBody>
      <dsp:txXfrm>
        <a:off x="0" y="7852"/>
        <a:ext cx="8229599" cy="11272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3E0BAC-20D5-4355-9430-68E0A9B7DB04}">
      <dsp:nvSpPr>
        <dsp:cNvPr id="0" name=""/>
        <dsp:cNvSpPr/>
      </dsp:nvSpPr>
      <dsp:spPr>
        <a:xfrm>
          <a:off x="0" y="7852"/>
          <a:ext cx="8229599" cy="1127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Trade-off Analysis Table</a:t>
          </a:r>
          <a:endParaRPr lang="en-US" sz="4700" kern="1200" dirty="0"/>
        </a:p>
      </dsp:txBody>
      <dsp:txXfrm>
        <a:off x="0" y="7852"/>
        <a:ext cx="8229599" cy="112729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226C0-C829-4F86-922F-1DEE7F3209E0}">
      <dsp:nvSpPr>
        <dsp:cNvPr id="0" name=""/>
        <dsp:cNvSpPr/>
      </dsp:nvSpPr>
      <dsp:spPr>
        <a:xfrm>
          <a:off x="0" y="1484"/>
          <a:ext cx="8229599" cy="9114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Test and Validation</a:t>
          </a:r>
          <a:endParaRPr lang="en-US" sz="3800" kern="1200" dirty="0"/>
        </a:p>
      </dsp:txBody>
      <dsp:txXfrm>
        <a:off x="0" y="1484"/>
        <a:ext cx="8229599" cy="91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7AD1-2B6A-4488-972E-2004E4B11B2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D6A0-AD17-4ED0-A2D4-A1E75CFE4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solidFill>
            <a:srgbClr val="2162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Wireless Sensor Networks: Perimeter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752600"/>
          </a:xfrm>
        </p:spPr>
        <p:txBody>
          <a:bodyPr/>
          <a:lstStyle/>
          <a:p>
            <a:r>
              <a:rPr lang="en-US" dirty="0"/>
              <a:t>By Jeremy Prince, Brad Klein, Brian Wang, &amp; </a:t>
            </a:r>
            <a:r>
              <a:rPr lang="en-US" dirty="0" err="1"/>
              <a:t>Kaustubh</a:t>
            </a:r>
            <a:r>
              <a:rPr lang="en-US" dirty="0"/>
              <a:t> Jain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54" y="2133600"/>
            <a:ext cx="4333846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981200"/>
            <a:ext cx="87607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2" name="Picture 2" descr="https://lh4.googleusercontent.com/W3GKSAfgGgYM9FCnWLt48vjXYUr9TOlBpET8MXeYX1JKFNf1sr9Xwofo2XLr12n9Hg6ScCSDKCo1XAE6Wu5hFMa8Q4wfNGL491ss_G3RpOWmT1zOTlV2pvihKvK-p3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6014" y="1447800"/>
            <a:ext cx="644778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Performance Metrics - Probability of Missed Detection, Energy Consumption and </a:t>
            </a:r>
            <a:r>
              <a:rPr lang="en-US" dirty="0" smtClean="0"/>
              <a:t>Costs.</a:t>
            </a:r>
            <a:endParaRPr lang="en-US" dirty="0"/>
          </a:p>
          <a:p>
            <a:r>
              <a:rPr lang="en-US" dirty="0" smtClean="0"/>
              <a:t>Design </a:t>
            </a:r>
            <a:r>
              <a:rPr lang="en-US" dirty="0"/>
              <a:t>Parameters - Number of sensors, time the sensors stay awake once </a:t>
            </a:r>
            <a:r>
              <a:rPr lang="en-US" dirty="0" smtClean="0"/>
              <a:t>woken-up.</a:t>
            </a:r>
          </a:p>
          <a:p>
            <a:endParaRPr lang="en-US" dirty="0"/>
          </a:p>
          <a:p>
            <a:r>
              <a:rPr lang="en-US" dirty="0" smtClean="0"/>
              <a:t>Trade-offs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the time sensors stay awake decreases the probability of missed detections, but increases energy consumption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Increasing the number of sensors will decrease the probability of missed detection, but increase the costs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Data Sheet</a:t>
            </a:r>
            <a:endParaRPr lang="en-US" dirty="0"/>
          </a:p>
          <a:p>
            <a:pPr lvl="1"/>
            <a:r>
              <a:rPr lang="en-US" sz="2700" dirty="0" smtClean="0"/>
              <a:t>Antenna </a:t>
            </a:r>
            <a:r>
              <a:rPr lang="en-US" sz="2700" dirty="0"/>
              <a:t>(CC2420)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    Standby mode: 426 </a:t>
            </a:r>
            <a:r>
              <a:rPr lang="en-US" sz="2700" dirty="0" err="1"/>
              <a:t>uA</a:t>
            </a:r>
            <a:r>
              <a:rPr lang="en-US" sz="2700" dirty="0"/>
              <a:t> * 3.6 V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    Sleep mode: 20 </a:t>
            </a:r>
            <a:r>
              <a:rPr lang="en-US" sz="2700" dirty="0" err="1"/>
              <a:t>uA</a:t>
            </a:r>
            <a:r>
              <a:rPr lang="en-US" sz="2700" dirty="0"/>
              <a:t> * 3.6 V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    Transmit mode: 17.4 </a:t>
            </a:r>
            <a:r>
              <a:rPr lang="en-US" sz="2700" dirty="0" err="1"/>
              <a:t>mA</a:t>
            </a:r>
            <a:r>
              <a:rPr lang="en-US" sz="2700" dirty="0"/>
              <a:t> * 3.6 V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    Receive mode: 19.7 </a:t>
            </a:r>
            <a:r>
              <a:rPr lang="en-US" sz="2700" dirty="0" err="1"/>
              <a:t>mA</a:t>
            </a:r>
            <a:r>
              <a:rPr lang="en-US" sz="2700" dirty="0"/>
              <a:t> * 3.6 V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    Transmit Bit Rate: 256 kbps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    P = 0 </a:t>
            </a:r>
            <a:r>
              <a:rPr lang="en-US" sz="2700" dirty="0" err="1"/>
              <a:t>dBm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cost: $ </a:t>
            </a:r>
            <a:r>
              <a:rPr lang="en-US" sz="2700" dirty="0" smtClean="0"/>
              <a:t>100</a:t>
            </a:r>
          </a:p>
          <a:p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(PXA 271)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6" name="Picture 2" descr="https://lh5.googleusercontent.com/H5I4gHjFE_JlRCci8CxceEJn58OpBk97pcdH12P8Kwmf0kaK6ItfF95c7wiSwbTINBtK9MAtFoUM2xAttjndjP75BLHisQu7SeQuvKGfdZVJa4hA3OLOScou9NxWpb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447800"/>
            <a:ext cx="4648200" cy="520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lh3.googleusercontent.com/74Ql01Ik5rVAjmd_fz7OT2PTqvjd6AsALEbwql8I4YaTLD0uS-jrJ-blMVFl3-drVRSB9Zm2EW2PXr7b_DcL3EvI703OcE2rloO_WIT9jo0nKJrYEUsL72JFk2tE3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99840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 = Redundancy Factor</a:t>
            </a:r>
            <a:br>
              <a:rPr lang="en-US" dirty="0" smtClean="0"/>
            </a:br>
            <a:r>
              <a:rPr lang="en-US" dirty="0" smtClean="0"/>
              <a:t>A = Camera Sensor Field of View Angle</a:t>
            </a:r>
            <a:br>
              <a:rPr lang="en-US" dirty="0" smtClean="0"/>
            </a:br>
            <a:r>
              <a:rPr lang="en-US" dirty="0" smtClean="0"/>
              <a:t>St = Stand By Time</a:t>
            </a:r>
            <a:br>
              <a:rPr lang="en-US" dirty="0" smtClean="0"/>
            </a:br>
            <a:r>
              <a:rPr lang="en-US" dirty="0" smtClean="0"/>
              <a:t>P = Transmit Power of Antenna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pPr fontAlgn="base"/>
            <a:r>
              <a:rPr lang="en-US" sz="1200" dirty="0" smtClean="0"/>
              <a:t>Use UPPAAL to verify the state transitions for the motion and camera sensors with timing information and that there are no </a:t>
            </a:r>
            <a:r>
              <a:rPr lang="en-US" sz="1200" dirty="0" smtClean="0"/>
              <a:t>deadlocks.</a:t>
            </a:r>
          </a:p>
          <a:p>
            <a:pPr fontAlgn="base"/>
            <a:r>
              <a:rPr lang="en-US" sz="1200" dirty="0" smtClean="0"/>
              <a:t>Verify by inspection that the component level-requirements are met.</a:t>
            </a:r>
          </a:p>
          <a:p>
            <a:pPr fontAlgn="base"/>
            <a:r>
              <a:rPr lang="en-US" sz="1200" dirty="0" smtClean="0"/>
              <a:t>Verify </a:t>
            </a:r>
            <a:r>
              <a:rPr lang="en-US" sz="1200" dirty="0" smtClean="0"/>
              <a:t>each sensor is individually working properly </a:t>
            </a:r>
          </a:p>
          <a:p>
            <a:pPr lvl="1" fontAlgn="base"/>
            <a:r>
              <a:rPr lang="en-US" sz="1200" dirty="0" smtClean="0"/>
              <a:t>motion sensor senses motion in its vicinity; the detection threshold is set appropriately.</a:t>
            </a:r>
          </a:p>
          <a:p>
            <a:pPr lvl="1" fontAlgn="base"/>
            <a:r>
              <a:rPr lang="en-US" sz="1200" dirty="0" smtClean="0"/>
              <a:t>camera sensor captures good quality picture.</a:t>
            </a:r>
          </a:p>
          <a:p>
            <a:pPr lvl="1" fontAlgn="base"/>
            <a:r>
              <a:rPr lang="en-US" sz="1200" dirty="0" smtClean="0"/>
              <a:t>sensors change their states according to proper timing or event-triggers.</a:t>
            </a:r>
          </a:p>
          <a:p>
            <a:pPr fontAlgn="base"/>
            <a:r>
              <a:rPr lang="en-US" sz="1200" dirty="0" smtClean="0"/>
              <a:t>Test functionality of subsystems</a:t>
            </a:r>
          </a:p>
          <a:p>
            <a:pPr lvl="1" fontAlgn="base"/>
            <a:r>
              <a:rPr lang="en-US" sz="1200" dirty="0" smtClean="0"/>
              <a:t>alarm subsystem generates alarm.</a:t>
            </a:r>
          </a:p>
          <a:p>
            <a:pPr lvl="1" fontAlgn="base"/>
            <a:r>
              <a:rPr lang="en-US" sz="1200" dirty="0" smtClean="0"/>
              <a:t>database stores pictures and responds to queries by the controller.</a:t>
            </a:r>
          </a:p>
          <a:p>
            <a:pPr lvl="1" fontAlgn="base"/>
            <a:r>
              <a:rPr lang="en-US" sz="1200" dirty="0" smtClean="0"/>
              <a:t>controller properly authenticates a picture of a authorized personnel captured by one of the camera sensors.</a:t>
            </a:r>
          </a:p>
          <a:p>
            <a:pPr fontAlgn="base"/>
            <a:r>
              <a:rPr lang="en-US" sz="1200" dirty="0" smtClean="0"/>
              <a:t>Test system level requirements by trial runs with a dummy intruder.</a:t>
            </a:r>
          </a:p>
          <a:p>
            <a:pPr lvl="1" fontAlgn="base"/>
            <a:r>
              <a:rPr lang="en-US" sz="1200" dirty="0" smtClean="0"/>
              <a:t>The system detects the entry</a:t>
            </a:r>
          </a:p>
          <a:p>
            <a:pPr lvl="1" fontAlgn="base"/>
            <a:r>
              <a:rPr lang="en-US" sz="1200" dirty="0" smtClean="0"/>
              <a:t>Sensors send and forward messages appropriately</a:t>
            </a:r>
          </a:p>
          <a:p>
            <a:pPr lvl="1" fontAlgn="base"/>
            <a:r>
              <a:rPr lang="en-US" sz="1200" dirty="0" smtClean="0"/>
              <a:t>Sensors change state properly</a:t>
            </a:r>
          </a:p>
          <a:p>
            <a:pPr lvl="1" fontAlgn="base"/>
            <a:r>
              <a:rPr lang="en-US" sz="1200" dirty="0" smtClean="0"/>
              <a:t>The controller correctly tracks the motion of the intruder</a:t>
            </a:r>
          </a:p>
          <a:p>
            <a:pPr lvl="1" fontAlgn="base"/>
            <a:r>
              <a:rPr lang="en-US" sz="1200" dirty="0" smtClean="0"/>
              <a:t>Camera sensors capture picture.</a:t>
            </a:r>
          </a:p>
          <a:p>
            <a:pPr fontAlgn="base"/>
            <a:r>
              <a:rPr lang="en-US" sz="1200" dirty="0" smtClean="0"/>
              <a:t>Testing </a:t>
            </a:r>
            <a:r>
              <a:rPr lang="en-US" sz="1200" dirty="0" smtClean="0"/>
              <a:t>of sensor failure scenarios (security and resilience to failure)</a:t>
            </a:r>
          </a:p>
          <a:p>
            <a:pPr lvl="1" fontAlgn="base"/>
            <a:r>
              <a:rPr lang="en-US" sz="1200" dirty="0" smtClean="0"/>
              <a:t>Sensors generate low battery signal appropriately.</a:t>
            </a:r>
          </a:p>
          <a:p>
            <a:pPr lvl="1" fontAlgn="base"/>
            <a:r>
              <a:rPr lang="en-US" sz="1200" dirty="0" smtClean="0"/>
              <a:t>Other sensors detect loss of neighboring sensors, notify the controller and modify their functionalities accordingly.</a:t>
            </a:r>
          </a:p>
          <a:p>
            <a:pPr lvl="1" fontAlgn="base"/>
            <a:r>
              <a:rPr lang="en-US" sz="1200" dirty="0" smtClean="0"/>
              <a:t>Controller keeps track of failed sensors</a:t>
            </a:r>
          </a:p>
          <a:p>
            <a:pPr lvl="1" fontAlgn="base"/>
            <a:r>
              <a:rPr lang="en-US" sz="1200" dirty="0" smtClean="0"/>
              <a:t>Controller analyzes data to identify malicious sensor.</a:t>
            </a:r>
          </a:p>
          <a:p>
            <a:pPr lvl="1" fontAlgn="base"/>
            <a:r>
              <a:rPr lang="en-US" sz="1200" dirty="0" smtClean="0"/>
              <a:t>Controller sends alarm if too many sensor nodes compromised.</a:t>
            </a:r>
          </a:p>
          <a:p>
            <a:pPr fontAlgn="base"/>
            <a:r>
              <a:rPr lang="en-US" sz="1200" dirty="0" smtClean="0"/>
              <a:t>Verifying </a:t>
            </a:r>
            <a:r>
              <a:rPr lang="en-US" sz="1200" dirty="0" smtClean="0"/>
              <a:t>performance requirements are met through analysis</a:t>
            </a:r>
          </a:p>
          <a:p>
            <a:pPr lvl="1" fontAlgn="base"/>
            <a:r>
              <a:rPr lang="en-US" sz="1200" dirty="0" smtClean="0"/>
              <a:t>Using parametric diagrams, and solvers like </a:t>
            </a:r>
            <a:r>
              <a:rPr lang="en-US" sz="1200" dirty="0" err="1" smtClean="0"/>
              <a:t>Mathematica</a:t>
            </a:r>
            <a:r>
              <a:rPr lang="en-US" sz="1200" dirty="0" smtClean="0"/>
              <a:t> and </a:t>
            </a:r>
            <a:r>
              <a:rPr lang="en-US" sz="1200" dirty="0" err="1" smtClean="0"/>
              <a:t>Matlab</a:t>
            </a:r>
            <a:r>
              <a:rPr lang="en-US" sz="1200" dirty="0" smtClean="0"/>
              <a:t>, compute the performance metrics and verify the margin of error from performance requirements</a:t>
            </a:r>
            <a:r>
              <a:rPr lang="en-US" sz="1200" dirty="0" smtClean="0"/>
              <a:t>.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Track and monitor intruders within the network.</a:t>
            </a:r>
          </a:p>
          <a:p>
            <a:r>
              <a:rPr lang="en-US" sz="2000" dirty="0" smtClean="0"/>
              <a:t>Both </a:t>
            </a:r>
            <a:r>
              <a:rPr lang="en-US" sz="2000" dirty="0"/>
              <a:t>camera sensors and motion sensors will be </a:t>
            </a:r>
            <a:r>
              <a:rPr lang="en-US" sz="2000" dirty="0" smtClean="0"/>
              <a:t>used. </a:t>
            </a:r>
          </a:p>
          <a:p>
            <a:r>
              <a:rPr lang="en-US" sz="2000" dirty="0" smtClean="0"/>
              <a:t>Motion </a:t>
            </a:r>
            <a:r>
              <a:rPr lang="en-US" sz="2000" dirty="0"/>
              <a:t>sensors are deployed in the whole area we are </a:t>
            </a:r>
            <a:r>
              <a:rPr lang="en-US" sz="2000" dirty="0" smtClean="0"/>
              <a:t>interested.</a:t>
            </a:r>
          </a:p>
          <a:p>
            <a:r>
              <a:rPr lang="en-US" sz="2000" dirty="0" smtClean="0"/>
              <a:t>Camera </a:t>
            </a:r>
            <a:r>
              <a:rPr lang="en-US" sz="2000" dirty="0"/>
              <a:t>sensors are only deployed in the security area.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interested area is divided into layers for the sake of energy efficiency.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 descr="https://lh6.googleusercontent.com/2S1feKKBdII-xRgzrImN9PyCab4UIxexFIW2-MbFdhJifkYrK7OUXvwNuCEdBUhp1ucbHjjjR23G6uftCCcHb6ui_y8XIFhq5X5c6tJR4i-Dn0MGQtZnI38h6t9OnI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5972175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pic>
        <p:nvPicPr>
          <p:cNvPr id="4098" name="Picture 2" descr="https://lh6.googleusercontent.com/q2bVaRpby30AHGYjqDWzyBh_oLcthVJ7G4eWLTObCburkIc-pdKu1I_JzrB1QtVebslplMPvBXAWo-MMkaCcTRHy6aFW_W7nnAqGdVna36CVnH583aAU-_mkL-n9X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29325" cy="496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Detect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US" sz="1100" b="1" dirty="0" smtClean="0"/>
              <a:t>Description</a:t>
            </a:r>
            <a:r>
              <a:rPr lang="en-US" sz="1100" b="1" dirty="0"/>
              <a:t>: </a:t>
            </a:r>
            <a:r>
              <a:rPr lang="en-US" sz="1100" dirty="0"/>
              <a:t>The motion sensors realize a person in within the network, or the camera sensors take picture</a:t>
            </a:r>
          </a:p>
          <a:p>
            <a:pPr fontAlgn="base"/>
            <a:r>
              <a:rPr lang="en-US" sz="1100" b="1" dirty="0"/>
              <a:t>Primary Actors: </a:t>
            </a:r>
            <a:r>
              <a:rPr lang="en-US" sz="1100" dirty="0"/>
              <a:t>Operator</a:t>
            </a:r>
          </a:p>
          <a:p>
            <a:pPr fontAlgn="base"/>
            <a:r>
              <a:rPr lang="en-US" sz="1100" b="1" dirty="0"/>
              <a:t>Pre-Conditions: </a:t>
            </a:r>
            <a:r>
              <a:rPr lang="en-US" sz="1100" dirty="0"/>
              <a:t>The sensor has been woken up by its neighbor, and the person is within its detection range. The threshold for motion sensors is pre-configured.</a:t>
            </a:r>
          </a:p>
          <a:p>
            <a:pPr fontAlgn="base"/>
            <a:r>
              <a:rPr lang="en-US" sz="1100" b="1" dirty="0"/>
              <a:t>Flow of Events:</a:t>
            </a:r>
            <a:endParaRPr lang="en-US" sz="1100" dirty="0"/>
          </a:p>
          <a:p>
            <a:pPr lvl="1" fontAlgn="base"/>
            <a:r>
              <a:rPr lang="en-US" sz="1100" dirty="0"/>
              <a:t>The motion sensor receives the IR signal of the </a:t>
            </a:r>
            <a:r>
              <a:rPr lang="en-US" sz="1100" dirty="0" smtClean="0"/>
              <a:t>object and processes it.  If the signal exceeds </a:t>
            </a:r>
            <a:r>
              <a:rPr lang="en-US" sz="1100" dirty="0"/>
              <a:t>the pre-defined threshold, then the object is considered to be a person.</a:t>
            </a:r>
          </a:p>
          <a:p>
            <a:pPr lvl="1" fontAlgn="base"/>
            <a:r>
              <a:rPr lang="en-US" sz="1100" dirty="0"/>
              <a:t>The motion sensor transitions to the Active Mode.</a:t>
            </a:r>
          </a:p>
          <a:p>
            <a:pPr lvl="1" fontAlgn="base"/>
            <a:r>
              <a:rPr lang="en-US" sz="1100" dirty="0"/>
              <a:t>The motion sensor notifies its neighbors.</a:t>
            </a:r>
          </a:p>
          <a:p>
            <a:pPr lvl="1" fontAlgn="base"/>
            <a:r>
              <a:rPr lang="en-US" sz="1100" dirty="0"/>
              <a:t>The motion sensor generates the packet with the location of the person and sends the packet </a:t>
            </a:r>
            <a:r>
              <a:rPr lang="en-US" sz="1100" dirty="0" smtClean="0"/>
              <a:t>toward the Operator</a:t>
            </a:r>
            <a:r>
              <a:rPr lang="en-US" sz="1100" dirty="0"/>
              <a:t>.</a:t>
            </a:r>
          </a:p>
          <a:p>
            <a:pPr lvl="1" fontAlgn="base"/>
            <a:r>
              <a:rPr lang="en-US" sz="1100" dirty="0" smtClean="0"/>
              <a:t>Sensors </a:t>
            </a:r>
            <a:r>
              <a:rPr lang="en-US" sz="1100" dirty="0"/>
              <a:t>receiving the packet destined for </a:t>
            </a:r>
            <a:r>
              <a:rPr lang="en-US" sz="1100" dirty="0" smtClean="0"/>
              <a:t>the Operator wake up, resend the packet, </a:t>
            </a:r>
            <a:r>
              <a:rPr lang="en-US" sz="1100" dirty="0"/>
              <a:t>and </a:t>
            </a:r>
            <a:r>
              <a:rPr lang="en-US" sz="1100" dirty="0" smtClean="0"/>
              <a:t>the goes </a:t>
            </a:r>
            <a:r>
              <a:rPr lang="en-US" sz="1100" dirty="0"/>
              <a:t>back to sleep. The sensor receiving both wakeup signal and packet, stays in standby.</a:t>
            </a:r>
            <a:r>
              <a:rPr lang="en-US" sz="1100" b="1" dirty="0"/>
              <a:t> </a:t>
            </a:r>
            <a:endParaRPr lang="en-US" sz="1100" dirty="0"/>
          </a:p>
          <a:p>
            <a:pPr lvl="1" fontAlgn="base"/>
            <a:r>
              <a:rPr lang="en-US" sz="1100" dirty="0"/>
              <a:t>The camera sensor takes the picture</a:t>
            </a:r>
          </a:p>
          <a:p>
            <a:pPr lvl="1" fontAlgn="base"/>
            <a:r>
              <a:rPr lang="en-US" sz="1100" dirty="0"/>
              <a:t>The camera sensor generates the packet with the picture of the person and sends the packet to the Control Center/Operator.</a:t>
            </a:r>
          </a:p>
          <a:p>
            <a:pPr fontAlgn="base"/>
            <a:r>
              <a:rPr lang="en-US" sz="1100" b="1" dirty="0"/>
              <a:t>Alternate Flow of Events: </a:t>
            </a:r>
            <a:r>
              <a:rPr lang="en-US" sz="1100" dirty="0"/>
              <a:t>None</a:t>
            </a:r>
          </a:p>
          <a:p>
            <a:pPr fontAlgn="base"/>
            <a:r>
              <a:rPr lang="en-US" sz="1100" b="1" dirty="0"/>
              <a:t>Post Conditions:</a:t>
            </a:r>
            <a:r>
              <a:rPr lang="en-US" sz="1100" dirty="0"/>
              <a:t> The packet has been sent to the Control Center. The neighbors of the motion sensor have switched to the Standby Mode (motion sensor) or the Active Mode (camera sensor)</a:t>
            </a:r>
          </a:p>
          <a:p>
            <a:pPr fontAlgn="base"/>
            <a:r>
              <a:rPr lang="en-US" sz="1100" b="1" dirty="0"/>
              <a:t>Assumptions:</a:t>
            </a:r>
            <a:endParaRPr lang="en-US" sz="1100" dirty="0"/>
          </a:p>
          <a:p>
            <a:pPr lvl="1" fontAlgn="base"/>
            <a:r>
              <a:rPr lang="en-US" sz="1100" dirty="0"/>
              <a:t>Quality of the picture will depend on the environment (time of day, air quality, etc.).</a:t>
            </a:r>
          </a:p>
          <a:p>
            <a:pPr lvl="1" fontAlgn="base"/>
            <a:r>
              <a:rPr lang="en-US" sz="1100" dirty="0"/>
              <a:t>Even if the intruder has moved out of the frame / field of view, a picture will be taken.        </a:t>
            </a:r>
          </a:p>
          <a:p>
            <a:pPr lvl="1" fontAlgn="base"/>
            <a:r>
              <a:rPr lang="en-US" sz="1100" dirty="0"/>
              <a:t>The wake-up time for sensors should be short enough (negligible compared to the movement of the person).</a:t>
            </a:r>
          </a:p>
          <a:p>
            <a:pPr lvl="1" fontAlgn="base"/>
            <a:r>
              <a:rPr lang="en-US" sz="1100" dirty="0"/>
              <a:t>Waking up to send packet requires minimal power (negligible)</a:t>
            </a:r>
          </a:p>
          <a:p>
            <a:pPr lvl="1" fontAlgn="base"/>
            <a:r>
              <a:rPr lang="en-US" sz="1100" dirty="0"/>
              <a:t>Each sensor knows who its neighbors are, and processes the packets accordingly.</a:t>
            </a:r>
          </a:p>
          <a:p>
            <a:pPr fontAlgn="base"/>
            <a:r>
              <a:rPr lang="en-US" sz="1100" b="1" dirty="0"/>
              <a:t>New Requirements:</a:t>
            </a:r>
            <a:endParaRPr lang="en-US" sz="1100" dirty="0"/>
          </a:p>
          <a:p>
            <a:pPr lvl="1" fontAlgn="base"/>
            <a:r>
              <a:rPr lang="en-US" sz="1100" dirty="0"/>
              <a:t>The camera sensor has enough local memory to store the picture.</a:t>
            </a:r>
          </a:p>
          <a:p>
            <a:pPr lvl="1" fontAlgn="base"/>
            <a:r>
              <a:rPr lang="en-US" sz="1100" dirty="0"/>
              <a:t>The threshold results in low missed detections and low false detections.</a:t>
            </a:r>
          </a:p>
          <a:p>
            <a:pPr lvl="1" fontAlgn="base"/>
            <a:r>
              <a:rPr lang="en-US" sz="1100" dirty="0"/>
              <a:t>The sensor has an appropriate re-detection rate</a:t>
            </a:r>
          </a:p>
          <a:p>
            <a:pPr lvl="1" fontAlgn="base"/>
            <a:r>
              <a:rPr lang="en-US" sz="1100" dirty="0"/>
              <a:t>The location has lights for night time.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00400" cy="1676400"/>
          </a:xfr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50000">
                <a:srgbClr val="FFCDCD">
                  <a:shade val="67500"/>
                  <a:satMod val="115000"/>
                </a:srgbClr>
              </a:gs>
              <a:gs pos="100000">
                <a:srgbClr val="FFCDCD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Sensor Requirements</a:t>
            </a:r>
            <a:endParaRPr lang="en-US" dirty="0"/>
          </a:p>
        </p:txBody>
      </p:sp>
      <p:pic>
        <p:nvPicPr>
          <p:cNvPr id="8196" name="Picture 4" descr="https://lh5.googleusercontent.com/jovrh3cuXeEiLeY6SlGHWuCBBLX-FjJ5oVabECISdP19sN3DSrYMt_hOccGGfdM-boQmCfTbvk8OUvsuLQ-g71EY-MVWfPm1wbInFQnHyguvYwCqk3DsptwGkpyeX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685"/>
            <a:ext cx="5680173" cy="684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https://lh4.googleusercontent.com/t46gbO3NmZNp2yJBQiI_K20yQK1AUHqd4YHgfM5z9KEAS3tvjBTP_Tk0xUTooGmG3_7_U5iIIc0zfGQtmrn_dJtzo_kJp1O9U3LZDi17Q1ae1LqDSA2q8cqtrBZcP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31955"/>
            <a:ext cx="6962775" cy="5125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https://lh4.googleusercontent.com/TtheEvXNDNhWv8-psdW2Q5o1-OklXbMiPHQMCp2AJ-UTI3yfbOyiOtP-Kg8QMbdhA4hV7SLgq1lF0SgV4DQyQF4GNG-lMXYTOCTlHEwCFbMfGsUsVcNS2jb1Mjwklc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570180"/>
            <a:ext cx="5772150" cy="528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2667000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s://lh4.googleusercontent.com/EcdCcOoPwdTP4pH3cYXk6FJ4J1-5VZDKrzd88fcLTFde32LCZidddgozW0mYawM3kuXpQn1ZUF02w2N9PCR-jK5B4i4rYtUPtlv6JyUEmaBkytxXgqjCBi6fatfP9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0"/>
            <a:ext cx="5791200" cy="674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h5.googleusercontent.com/HCHfms0GeqHWty3PKPBZVfORTjDA-DLCJbgWP-L2qf1WAauItKh6QxKGUGizhECCEa7UI93LcOmQw8W5u8J8UfC7PlMooBdu7x4ji5AEGV0VxtFd2svyHnGgj2YVF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960" y="0"/>
            <a:ext cx="7178040" cy="6858000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304800" y="3352800"/>
          <a:ext cx="2590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708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Wireless Sensor Networks: Perimeter Security</vt:lpstr>
      <vt:lpstr>Project Description</vt:lpstr>
      <vt:lpstr>Use Case Diagram</vt:lpstr>
      <vt:lpstr>Detect</vt:lpstr>
      <vt:lpstr>Sensor Requirements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Networks: Perimeter Security</dc:title>
  <dc:creator>bklein37</dc:creator>
  <cp:lastModifiedBy>bklein37</cp:lastModifiedBy>
  <cp:revision>42</cp:revision>
  <dcterms:created xsi:type="dcterms:W3CDTF">2010-12-02T21:17:49Z</dcterms:created>
  <dcterms:modified xsi:type="dcterms:W3CDTF">2010-12-10T19:54:28Z</dcterms:modified>
</cp:coreProperties>
</file>